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9"/>
  </p:notesMasterIdLst>
  <p:sldIdLst>
    <p:sldId id="275" r:id="rId3"/>
    <p:sldId id="764" r:id="rId4"/>
    <p:sldId id="717" r:id="rId5"/>
    <p:sldId id="676" r:id="rId6"/>
    <p:sldId id="726" r:id="rId7"/>
    <p:sldId id="729" r:id="rId8"/>
    <p:sldId id="730" r:id="rId9"/>
    <p:sldId id="731" r:id="rId10"/>
    <p:sldId id="734" r:id="rId11"/>
    <p:sldId id="759" r:id="rId12"/>
    <p:sldId id="704" r:id="rId13"/>
    <p:sldId id="700" r:id="rId14"/>
    <p:sldId id="701" r:id="rId15"/>
    <p:sldId id="702" r:id="rId16"/>
    <p:sldId id="703" r:id="rId17"/>
    <p:sldId id="648" r:id="rId18"/>
    <p:sldId id="733" r:id="rId19"/>
    <p:sldId id="698" r:id="rId20"/>
    <p:sldId id="774" r:id="rId21"/>
    <p:sldId id="727" r:id="rId22"/>
    <p:sldId id="728" r:id="rId23"/>
    <p:sldId id="775" r:id="rId24"/>
    <p:sldId id="650" r:id="rId25"/>
    <p:sldId id="649" r:id="rId26"/>
    <p:sldId id="776" r:id="rId27"/>
    <p:sldId id="651" r:id="rId28"/>
    <p:sldId id="652" r:id="rId29"/>
    <p:sldId id="767" r:id="rId30"/>
    <p:sldId id="765" r:id="rId31"/>
    <p:sldId id="653" r:id="rId32"/>
    <p:sldId id="756" r:id="rId33"/>
    <p:sldId id="757" r:id="rId34"/>
    <p:sldId id="656" r:id="rId35"/>
    <p:sldId id="654" r:id="rId36"/>
    <p:sldId id="657" r:id="rId37"/>
    <p:sldId id="758" r:id="rId38"/>
    <p:sldId id="699" r:id="rId39"/>
    <p:sldId id="766" r:id="rId40"/>
    <p:sldId id="768" r:id="rId41"/>
    <p:sldId id="769" r:id="rId42"/>
    <p:sldId id="770" r:id="rId43"/>
    <p:sldId id="771" r:id="rId44"/>
    <p:sldId id="773" r:id="rId45"/>
    <p:sldId id="781" r:id="rId46"/>
    <p:sldId id="780" r:id="rId47"/>
    <p:sldId id="782" r:id="rId48"/>
    <p:sldId id="778" r:id="rId49"/>
    <p:sldId id="779" r:id="rId50"/>
    <p:sldId id="784" r:id="rId51"/>
    <p:sldId id="786" r:id="rId52"/>
    <p:sldId id="783" r:id="rId53"/>
    <p:sldId id="785" r:id="rId54"/>
    <p:sldId id="777" r:id="rId55"/>
    <p:sldId id="789" r:id="rId56"/>
    <p:sldId id="788" r:id="rId57"/>
    <p:sldId id="716" r:id="rId58"/>
    <p:sldId id="677" r:id="rId59"/>
    <p:sldId id="723" r:id="rId60"/>
    <p:sldId id="755" r:id="rId61"/>
    <p:sldId id="722" r:id="rId62"/>
    <p:sldId id="787" r:id="rId63"/>
    <p:sldId id="662" r:id="rId64"/>
    <p:sldId id="762" r:id="rId65"/>
    <p:sldId id="760" r:id="rId66"/>
    <p:sldId id="663" r:id="rId67"/>
    <p:sldId id="66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6B7E6-3A54-072C-D558-74AAB7AD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85061-2B68-DBA2-5254-A6D265B81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E9137-B94D-9BAB-3E87-8FC4B250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3A27A-1895-09D2-E7F8-4A331E40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6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E612-BBAE-7DF3-78E1-2706685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FD181-BCCE-3C9E-7C7B-82873EF8D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48EBE-9880-891B-4DCB-FE9B9D34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A851-25CA-D4A5-F846-BC07F02A3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9915-AA99-14C9-908B-42C57969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8C45-E599-F861-7292-C5D269C0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D99FD-C363-DC1F-8B81-9AF0DE73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6B93-B8E1-6E95-CF55-3398B2958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0D71-17A1-BC77-A33B-44BF2492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363E-F54B-35CA-2525-D2EA12062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849DD-2FD6-1DA4-12F9-ECCCC4E61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2610-C9BF-A495-FDB3-499152DF6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9001-884F-A130-D1AA-DD33FC74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770B5-4DD0-75AD-A9D3-983113C8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8AD64-83F9-F403-195B-4F83370B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A2AB-D64F-9841-9321-AFCD4A7F3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030-7C84-7A72-C399-958D8A4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7F444-4829-961E-A6A4-5F159C4A7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2432C-EA19-E015-395A-4C07701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C473-FFF6-B8BE-43FB-B693DA1F5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A-96BE-C8D9-791F-96888F45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71F5-C759-F592-100E-AAC7FCE44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290EC-F910-F735-0BA4-F1899F8D3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F7CF-65CB-BEBD-FAC3-5EBCDFAFD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AE2E-4D82-10E3-D4B2-D1BE6BEC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0064D-B254-3FE8-8C71-75FC795C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6DE1-53F5-A7F9-4B92-349E0384B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A8-B86B-775A-C35B-6082C664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5CC0-63DD-8A6F-7619-9472558B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2F26E-7502-498A-BAFA-48DD45BD3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2D572-BA42-3F2A-B00A-1816869C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F33F-3E7F-8FA0-F9CB-406DC2844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2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10CD-BA42-0DF0-C21C-B75AE4B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347E6-FA90-E803-39FE-C2108A936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D547-2F49-DB62-6CD0-F03BF880B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B9A0-0C39-F610-40E6-4084ABDB4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6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DA3A-C730-0DCE-8B02-597E4538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E1DB9-4FA9-FD1A-AD9E-A1AA59EE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D2D2-7132-4D43-281A-AF2884CBC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23D1-3BF7-85DA-F624-3200A16E6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831A-198E-28BF-D4C2-A372D6B4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8F94-C75B-23E1-3F2A-2DCFD036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31514-E47B-CF15-2A6A-7682D5FB0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2B70E-3EAE-6B1A-7329-203DA013F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9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9BC-DB15-132D-EFCB-652FC775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503F4-458C-2A8D-F658-25B08AEB9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5903-4499-692F-FA17-0EA4E0C38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4E61-E046-FC52-27E1-CC9CD610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3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5D00-ABE2-8BB8-C6A9-9C5B9617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32E47-72BA-18E6-95FA-201660514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4F64D-ACDC-84E1-A0DC-1E67C3E70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802C-8D9B-85FD-21E4-B28FE71F3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2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F21B-5525-2015-F95E-0226D7A3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95F12-D591-D94D-8D09-872F44D73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8A4EC-3A36-DF91-5E1B-D6F153CB7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8093-4A37-3D46-969C-767F9EC33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7509-F6D2-F6C0-0E45-DE665DD1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93ACB-A58A-7431-8D4F-0E909568F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34A1B-E51C-4C7D-4892-5AE287B1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FC8B-80C1-49D4-1EED-24F23FB51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9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2DC5-DD74-81A4-C90F-89C30BDA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9242D-0A82-CD16-547E-C3D4ED2E2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1EED6-8CE9-9FFA-3B71-22AFA25E1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87760-8B84-EB06-033A-98F4A921B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29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9D81-5B85-6D31-F57E-F2759E21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DE656-17DC-1350-E082-F662831B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9FC7F-EE51-883D-47EA-E6689E3E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1BE-F617-C25F-D973-86DE2F39D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2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7B1C-43C7-9811-1815-62CA067A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6EF48-52B2-4CC4-9352-2DCE0505F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40C4E-1907-ECA3-C2EA-5FCAE4F7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DD6B-E20E-9DCB-E34D-9C15131EE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E36C-ACDB-7F4B-FF7F-B62C38C0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8A632-8222-4F26-D500-F1631D8B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1FD83-D52B-B93F-5FC1-A77CF053F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82383-9B7C-D502-7FA2-EFC8FFEE6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0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OPTICS_algorithm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37456-2_1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s://hdbsca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hyperlink" Target="https://en.wikipedia.org/wiki/Prim%27s_algorith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1.png"/><Relationship Id="rId4" Type="http://schemas.openxmlformats.org/officeDocument/2006/relationships/hyperlink" Target="https://hdbscan.readthedocs.io/en/latest/how_hdbscan_work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hyperlink" Target="https://hdbscan.readthedocs.io/en/latest/how_hdbscan_work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hyperlink" Target="https://hdbscan.readthedocs.io/en/latest/how_hdbscan_works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parameter_selection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api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high-density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lvl="1"/>
            <a:r>
              <a:rPr lang="en-US" sz="2800" dirty="0">
                <a:latin typeface="+mn-lt"/>
              </a:rPr>
              <a:t>HDBSCAN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962C-32E6-3F81-DC91-396F0206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69D7-85BE-8A3F-64BC-5806113C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clusters are constructed using a proximity graph</a:t>
                </a:r>
              </a:p>
              <a:p>
                <a:r>
                  <a:rPr lang="en-US" dirty="0">
                    <a:latin typeface="+mn-lt"/>
                  </a:rPr>
                  <a:t>Density clusters are constructed using </a:t>
                </a:r>
                <a:r>
                  <a:rPr lang="en-US" b="1" dirty="0">
                    <a:latin typeface="+mn-lt"/>
                  </a:rPr>
                  <a:t>proximity graphs</a:t>
                </a:r>
              </a:p>
              <a:p>
                <a:r>
                  <a:rPr lang="en-US" dirty="0">
                    <a:latin typeface="+mn-lt"/>
                  </a:rPr>
                  <a:t>For a set of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</a:rPr>
                  <a:t>, an edge between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, in a proximity graph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sz="2800" dirty="0">
                    <a:latin typeface="+mn-lt"/>
                  </a:rPr>
                  <a:t> constructed if a </a:t>
                </a:r>
                <a:r>
                  <a:rPr lang="en-US" sz="2800" b="1" dirty="0">
                    <a:latin typeface="+mn-lt"/>
                  </a:rPr>
                  <a:t>proximity condition </a:t>
                </a:r>
                <a:r>
                  <a:rPr lang="en-US" sz="2800" dirty="0">
                    <a:latin typeface="+mn-lt"/>
                  </a:rPr>
                  <a:t>is met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Example: in a metric space points are considered in the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b="1" dirty="0"/>
                  <a:t>-</a:t>
                </a:r>
                <a:r>
                  <a:rPr lang="en-US" b="1" dirty="0">
                    <a:latin typeface="+mn-lt"/>
                  </a:rPr>
                  <a:t>neighbors,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latin typeface="+mn-lt"/>
                  </a:rPr>
                  <a:t>, on the proximity graph</a:t>
                </a:r>
                <a:r>
                  <a:rPr lang="en-US" dirty="0">
                    <a:latin typeface="+mn-lt"/>
                  </a:rPr>
                  <a:t>  </a:t>
                </a:r>
                <a:endParaRPr lang="en-US" b="1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latin typeface="+mn-lt"/>
                  </a:rPr>
                  <a:t>Core points </a:t>
                </a:r>
                <a:r>
                  <a:rPr lang="en-US" dirty="0">
                    <a:latin typeface="+mn-lt"/>
                  </a:rPr>
                  <a:t>are high-density areas where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-neighbors is greater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|=|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– slow and not discussed further here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DBSCAN finds a</a:t>
                </a:r>
                <a:r>
                  <a:rPr lang="en-US" b="1" dirty="0">
                    <a:latin typeface="+mn-lt"/>
                  </a:rPr>
                  <a:t> directed graph of nearest neighbors</a:t>
                </a:r>
              </a:p>
              <a:p>
                <a:r>
                  <a:rPr lang="en-US" dirty="0">
                    <a:latin typeface="+mn-lt"/>
                  </a:rPr>
                  <a:t>Two core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are considered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  </a:t>
                </a:r>
              </a:p>
              <a:p>
                <a:r>
                  <a:rPr lang="en-US" b="1" dirty="0">
                    <a:latin typeface="+mn-lt"/>
                  </a:rPr>
                  <a:t>Unreachable points </a:t>
                </a:r>
                <a:r>
                  <a:rPr lang="en-US" dirty="0">
                    <a:latin typeface="+mn-lt"/>
                  </a:rPr>
                  <a:t>are not in a cluster</a:t>
                </a:r>
              </a:p>
              <a:p>
                <a:pPr lvl="1"/>
                <a:r>
                  <a:rPr lang="en-US" dirty="0">
                    <a:latin typeface="+mn-lt"/>
                  </a:rPr>
                  <a:t>These points are considered </a:t>
                </a:r>
                <a:r>
                  <a:rPr lang="en-US" b="1" dirty="0">
                    <a:latin typeface="+mn-lt"/>
                  </a:rPr>
                  <a:t>outliers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 </a:t>
                </a:r>
                <a:r>
                  <a:rPr lang="en-US" dirty="0">
                    <a:latin typeface="+mn-lt"/>
                  </a:rPr>
                  <a:t>for cluster formation</a:t>
                </a:r>
                <a:r>
                  <a:rPr lang="en-US" b="1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/>
                  <a:t>-</a:t>
                </a:r>
                <a:r>
                  <a:rPr lang="en-US" b="1" dirty="0">
                    <a:latin typeface="+mn-lt"/>
                  </a:rPr>
                  <a:t>reachability distance</a:t>
                </a:r>
                <a:endParaRPr lang="en-US" dirty="0">
                  <a:latin typeface="Symbol" panose="05050102010706020507" pitchFamily="18" charset="2"/>
                </a:endParaRP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F13E-B21C-5630-BBD3-86572BCE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1A4F-432B-6D3F-F470-B9E7A91C2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DBSCAN Algorithm</a:t>
            </a:r>
          </a:p>
        </p:txBody>
      </p:sp>
    </p:spTree>
    <p:extLst>
      <p:ext uri="{BB962C8B-B14F-4D97-AF65-F5344CB8AC3E}">
        <p14:creationId xmlns:p14="http://schemas.microsoft.com/office/powerpoint/2010/main" val="6507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required for core points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192C-ED4B-4152-FAB7-3F285FB3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2BDB-5ABE-B6B2-62EE-DD4691E1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4A1-4FB3-234C-32F7-95DE5F900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constructed with proximity graph with node types</a:t>
            </a:r>
          </a:p>
          <a:p>
            <a:pPr lvl="1"/>
            <a:r>
              <a:rPr lang="en-US" b="1" dirty="0">
                <a:latin typeface="+mn-lt"/>
              </a:rPr>
              <a:t>Reachable, core </a:t>
            </a:r>
            <a:r>
              <a:rPr lang="en-US" dirty="0">
                <a:latin typeface="+mn-lt"/>
              </a:rPr>
              <a:t>– points in the dense core of the cluster</a:t>
            </a:r>
          </a:p>
          <a:p>
            <a:pPr lvl="1"/>
            <a:r>
              <a:rPr lang="en-US" b="1" dirty="0">
                <a:latin typeface="+mn-lt"/>
              </a:rPr>
              <a:t>Reachable, noncore </a:t>
            </a:r>
            <a:r>
              <a:rPr lang="en-US" dirty="0">
                <a:latin typeface="+mn-lt"/>
              </a:rPr>
              <a:t>– reachable points in low-density regions   </a:t>
            </a:r>
          </a:p>
          <a:p>
            <a:pPr lvl="1"/>
            <a:r>
              <a:rPr lang="en-US" b="1" dirty="0">
                <a:latin typeface="+mn-lt"/>
              </a:rPr>
              <a:t>Non-reachable</a:t>
            </a:r>
            <a:r>
              <a:rPr lang="en-US" dirty="0">
                <a:latin typeface="+mn-lt"/>
              </a:rPr>
              <a:t>, outliers not in any cluster</a:t>
            </a:r>
          </a:p>
          <a:p>
            <a:r>
              <a:rPr lang="en-US" dirty="0">
                <a:latin typeface="+mn-lt"/>
              </a:rPr>
              <a:t>Points are classified as 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endParaRPr lang="en-US" i="1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6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9F5A-1F97-1040-93E6-BF07DA42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177-3DFF-0678-447B-267BD8D8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DF7C-07CD-215E-DA13-B0299C8D17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Selecting maximum reachability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Single</a:t>
            </a:r>
            <a:r>
              <a:rPr lang="en-US" dirty="0"/>
              <a:t>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used for all clusters</a:t>
            </a:r>
          </a:p>
          <a:p>
            <a:r>
              <a:rPr lang="en-US" dirty="0">
                <a:latin typeface="+mn-lt"/>
              </a:rPr>
              <a:t>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not optimal for non-constant density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9313C-2571-46B1-ACA3-86E1F6D3F586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FAC95-AB99-CB80-2CA2-EB92AF5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270F-5713-3F23-BF9F-452EEF0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24E5-5781-97A7-07DC-45B578B7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OPTICS</a:t>
            </a:r>
          </a:p>
        </p:txBody>
      </p:sp>
    </p:spTree>
    <p:extLst>
      <p:ext uri="{BB962C8B-B14F-4D97-AF65-F5344CB8AC3E}">
        <p14:creationId xmlns:p14="http://schemas.microsoft.com/office/powerpoint/2010/main" val="221081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for DBSCAN in high dimensions with variable density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edge is added to dendrogram </a:t>
            </a:r>
          </a:p>
          <a:p>
            <a:pPr lvl="1"/>
            <a:r>
              <a:rPr lang="en-US" dirty="0">
                <a:latin typeface="+mn-lt"/>
              </a:rPr>
              <a:t>Creates a proximity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determines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OPTICS builds a NN dendrogram with the distances determining clusters</a:t>
                </a:r>
              </a:p>
              <a:p>
                <a:r>
                  <a:rPr lang="en-US" dirty="0">
                    <a:latin typeface="+mn-lt"/>
                  </a:rPr>
                  <a:t>The reachability plot (bottom) shows the path distances in the dendrogram</a:t>
                </a:r>
              </a:p>
              <a:p>
                <a:r>
                  <a:rPr lang="en-US" dirty="0">
                    <a:latin typeface="+mn-lt"/>
                  </a:rPr>
                  <a:t>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cutoff on the reachability plot defines the clusters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 r="-4836" b="-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1890793"/>
                <a:ext cx="5305586" cy="466498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OPTICS is an Hierarchical Algorithm</a:t>
                </a:r>
              </a:p>
              <a:p>
                <a:r>
                  <a:rPr lang="en-US" dirty="0">
                    <a:latin typeface="+mn-lt"/>
                  </a:rPr>
                  <a:t>Dendrogram of reachability distances   </a:t>
                </a:r>
              </a:p>
              <a:p>
                <a:r>
                  <a:rPr lang="en-US" dirty="0">
                    <a:latin typeface="+mn-lt"/>
                  </a:rPr>
                  <a:t>Overlapping cluster assignments from partitioning graph at different </a:t>
                </a:r>
                <a:r>
                  <a:rPr lang="en-US" i="1" dirty="0">
                    <a:latin typeface="+mn-lt"/>
                  </a:rPr>
                  <a:t>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Reachability plot with local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to define clusters from graph components    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+mn-lt"/>
                  </a:rPr>
                  <a:t>From </a:t>
                </a:r>
                <a:r>
                  <a:rPr lang="en-US" sz="1800" dirty="0">
                    <a:latin typeface="+mn-lt"/>
                    <a:hlinkClick r:id="rId3"/>
                  </a:rPr>
                  <a:t>Advanced Algorithms and Data Structures,, Marcello La Rocca, Manning, 2021</a:t>
                </a: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1890793"/>
                <a:ext cx="5305586" cy="4664989"/>
              </a:xfrm>
              <a:blipFill>
                <a:blip r:embed="rId4"/>
                <a:stretch>
                  <a:fillRect l="-2069" t="-2614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pPr lvl="1"/>
                <a:r>
                  <a:rPr lang="en-US" dirty="0">
                    <a:latin typeface="+mn-lt"/>
                  </a:rPr>
                  <a:t>OPTICS implementation only supports single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+mn-lt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creates deeper hierarchy – slower to compute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E494-E910-773D-B44C-2F639384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7089-E77F-80B9-C868-CF2B01D7B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Hierarchical DBSCAN - HDBSCAN</a:t>
            </a:r>
          </a:p>
        </p:txBody>
      </p:sp>
    </p:spTree>
    <p:extLst>
      <p:ext uri="{BB962C8B-B14F-4D97-AF65-F5344CB8AC3E}">
        <p14:creationId xmlns:p14="http://schemas.microsoft.com/office/powerpoint/2010/main" val="78362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FB5B-5798-85F1-5E9C-4F9AA4B0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6F0F-A420-9F74-7C1B-FE39FEA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HDBSCAN, </a:t>
                </a:r>
                <a:r>
                  <a:rPr lang="en-US" dirty="0">
                    <a:latin typeface="+mn-lt"/>
                    <a:hlinkClick r:id="rId3"/>
                  </a:rPr>
                  <a:t>Campello, </a:t>
                </a:r>
                <a:r>
                  <a:rPr lang="en-US" dirty="0" err="1">
                    <a:latin typeface="+mn-lt"/>
                    <a:hlinkClick r:id="rId3"/>
                  </a:rPr>
                  <a:t>Moulave</a:t>
                </a:r>
                <a:r>
                  <a:rPr lang="en-US" dirty="0">
                    <a:latin typeface="+mn-lt"/>
                    <a:hlinkClick r:id="rId3"/>
                  </a:rPr>
                  <a:t>, and Sander, 2013</a:t>
                </a:r>
                <a:r>
                  <a:rPr lang="en-US" dirty="0">
                    <a:latin typeface="+mn-lt"/>
                  </a:rPr>
                  <a:t> , is an adaptive hierarchical density clustering algorithm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comparable to OPTICS, </a:t>
                </a:r>
              </a:p>
              <a:p>
                <a:r>
                  <a:rPr lang="en-US" dirty="0">
                    <a:latin typeface="+mn-lt"/>
                  </a:rPr>
                  <a:t>Efficient and scalable implementation of </a:t>
                </a:r>
                <a:r>
                  <a:rPr lang="en-US" b="1" dirty="0">
                    <a:latin typeface="+mn-lt"/>
                    <a:hlinkClick r:id="rId4"/>
                  </a:rPr>
                  <a:t>HDBSCAN Python package</a:t>
                </a:r>
                <a:r>
                  <a:rPr lang="en-US" dirty="0">
                    <a:latin typeface="+mn-lt"/>
                    <a:hlinkClick r:id="rId4"/>
                  </a:rPr>
                  <a:t> 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HDBSCAN has a few key parameters that control cluster formation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5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D6F1-B69F-14E7-2E08-E206E39B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2A-E081-6F89-A751-392B9243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has an adaptive method to determine reachability distance   </a:t>
                </a:r>
              </a:p>
              <a:p>
                <a:r>
                  <a:rPr lang="en-US" dirty="0">
                    <a:latin typeface="+mn-lt"/>
                  </a:rPr>
                  <a:t>Reachability distance between two 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,is computed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 core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𝑐𝑜𝑟𝑒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of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is defined as the distance from the point to the </a:t>
                </a:r>
                <a:r>
                  <a:rPr lang="en-US" i="1" dirty="0">
                    <a:latin typeface="+mn-lt"/>
                  </a:rPr>
                  <a:t>kth</a:t>
                </a:r>
                <a:r>
                  <a:rPr lang="en-US" dirty="0">
                    <a:latin typeface="+mn-lt"/>
                  </a:rPr>
                  <a:t> most distant point, including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  <a:blipFill>
                <a:blip r:embed="rId3"/>
                <a:stretch>
                  <a:fillRect l="-1072" t="-4167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6D693D-7FB0-C115-6A53-BF54D463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3186716"/>
            <a:ext cx="5290322" cy="36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38CE8-AD1E-B508-0750-8F2FA4E43E5F}"/>
              </a:ext>
            </a:extLst>
          </p:cNvPr>
          <p:cNvSpPr txBox="1"/>
          <p:nvPr/>
        </p:nvSpPr>
        <p:spPr>
          <a:xfrm>
            <a:off x="537275" y="3529186"/>
            <a:ext cx="5899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core distance of a point to </a:t>
            </a:r>
            <a:r>
              <a:rPr lang="en-US" sz="2800" i="1" dirty="0"/>
              <a:t>k</a:t>
            </a:r>
            <a:r>
              <a:rPr lang="en-US" sz="2800" dirty="0"/>
              <a:t> neighbors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5"/>
              </a:rPr>
              <a:t>Illustration from HDBSCAN documentation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1352-1779-4E4B-D190-1A493047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9C0-4FFC-4EA9-C4A0-220C3BB8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7B48-68D4-80D5-C81E-64410B59BE93}"/>
              </a:ext>
            </a:extLst>
          </p:cNvPr>
          <p:cNvSpPr txBox="1"/>
          <p:nvPr/>
        </p:nvSpPr>
        <p:spPr>
          <a:xfrm>
            <a:off x="584201" y="1157288"/>
            <a:ext cx="5395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In less dense regions the core distance increases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variable core distance makes HDBSCAN more adaptive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F4A1B-092D-F96E-7124-C8453615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9" y="1207166"/>
            <a:ext cx="6194718" cy="43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A7F6-6A57-C01E-FF35-866D7323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0E48-ED92-93F8-1242-A672FD69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4E3B3-830B-BA5D-D0CB-288B618FCB19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is larger of core distances of the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9D63E-D293-DAC3-D08A-E2005A2C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32" y="1292439"/>
            <a:ext cx="6184668" cy="4273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79D9A-1B6F-6B68-37D4-EC933968DBD6}"/>
              </a:ext>
            </a:extLst>
          </p:cNvPr>
          <p:cNvCxnSpPr>
            <a:cxnSpLocks/>
          </p:cNvCxnSpPr>
          <p:nvPr/>
        </p:nvCxnSpPr>
        <p:spPr>
          <a:xfrm flipV="1">
            <a:off x="5730240" y="2162432"/>
            <a:ext cx="3389046" cy="1485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BEE6D-626B-2067-73F8-09426B700AA6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2713881" cy="7782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59-2DCB-8C63-877F-F33153E7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A0C6D-8DE3-7399-7B98-57C34D0B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3" y="897414"/>
            <a:ext cx="6197888" cy="430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776B6-FC8A-7462-0BCC-42BD3EF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12F3E-810E-CF63-02B3-463C6AEB1928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4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0ACE6-D58F-E364-B912-AFE3CB8EE8FA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04862-F9F2-EA0A-6214-7B221A904BA4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FFE9-6513-53B4-77E5-0077ECA7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EB8B-1B3F-A2CD-93AA-B061E56F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requires efficiently building a massive scale proximity graph</a:t>
                </a:r>
              </a:p>
              <a:p>
                <a:r>
                  <a:rPr lang="en-US" dirty="0">
                    <a:latin typeface="+mn-lt"/>
                  </a:rPr>
                  <a:t>The full graph has prohibitive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r>
                  <a:rPr lang="en-US" dirty="0">
                    <a:latin typeface="+mn-lt"/>
                  </a:rPr>
                  <a:t>Idea: build a single linkage minimum spanning tree </a:t>
                </a:r>
              </a:p>
              <a:p>
                <a:pPr lvl="1"/>
                <a:r>
                  <a:rPr lang="en-US" dirty="0">
                    <a:latin typeface="+mn-lt"/>
                  </a:rPr>
                  <a:t>Tree graph is built sequentially, one edge at a time </a:t>
                </a:r>
              </a:p>
              <a:p>
                <a:pPr lvl="1"/>
                <a:r>
                  <a:rPr lang="en-US" dirty="0">
                    <a:latin typeface="+mn-lt"/>
                  </a:rPr>
                  <a:t>Edge only constructed if neighbors are within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b="1" dirty="0">
                    <a:latin typeface="+mn-lt"/>
                    <a:hlinkClick r:id="rId3"/>
                  </a:rPr>
                  <a:t>Prim’s algorithm </a:t>
                </a:r>
                <a:r>
                  <a:rPr lang="en-US" dirty="0">
                    <a:latin typeface="+mn-lt"/>
                  </a:rPr>
                  <a:t>is an efficient algorithm to build a minimum spanning tree</a:t>
                </a:r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Efficiently search for neighbors using heap to manage distances </a:t>
                </a:r>
              </a:p>
              <a:p>
                <a:pPr lvl="1"/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nodes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edges complexity can be as low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The number of edges,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depends on chosen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532E-0C70-AB88-46A8-E16DD8CC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A499-96D4-2E48-7F52-DA8230A8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uses </a:t>
                </a:r>
                <a:r>
                  <a:rPr lang="en-US" sz="2800" dirty="0">
                    <a:hlinkClick r:id="rId3"/>
                  </a:rPr>
                  <a:t>Prim’s algorithm </a:t>
                </a:r>
                <a:r>
                  <a:rPr lang="en-US" sz="2800" dirty="0"/>
                  <a:t>to construct a </a:t>
                </a:r>
                <a:r>
                  <a:rPr lang="en-US" sz="2800" b="1" dirty="0"/>
                  <a:t>minimum spanning tree </a:t>
                </a:r>
                <a:r>
                  <a:rPr lang="en-US" sz="2800" dirty="0"/>
                  <a:t>proximity graph by the following steps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Start with any randomly selected node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Add edge for nearest neighbor within distance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, the </a:t>
                </a:r>
                <a:r>
                  <a:rPr lang="en-US" sz="2800" b="1" dirty="0"/>
                  <a:t>reachable distance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Recursively explore for nearest neighbors from node and add edge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no near neighbors move to any randomly selected new node on the graph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steps 2, 3 and 4 until all nodes in graph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blipFill>
                <a:blip r:embed="rId4"/>
                <a:stretch>
                  <a:fillRect l="-1165" t="-1536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6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84C7F-3303-68A0-62BC-44C5573F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A34D4-CAEF-CF2C-87A3-DE9D2A62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8" y="837360"/>
            <a:ext cx="6257721" cy="45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3034A-D139-6C03-4827-0C17DE8C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 of minimum spanning tree constructed with </a:t>
                </a:r>
                <a:r>
                  <a:rPr lang="en-US" sz="2800" dirty="0">
                    <a:hlinkClick r:id="rId4"/>
                  </a:rPr>
                  <a:t>Prim’s algorithm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Proximity is set to edge length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Hierarchy of clusters created by removing edges sequentially with length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dirty="0">
                  <a:hlinkClick r:id="rId5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hlinkClick r:id="rId5"/>
                </a:endParaRPr>
              </a:p>
              <a:p>
                <a:r>
                  <a:rPr lang="en-US" sz="2000" dirty="0" err="1">
                    <a:hlinkClick r:id="rId5"/>
                  </a:rPr>
                  <a:t>Ilustration</a:t>
                </a:r>
                <a:r>
                  <a:rPr lang="en-US" sz="2000" dirty="0">
                    <a:hlinkClick r:id="rId5"/>
                  </a:rPr>
                  <a:t>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blipFill>
                <a:blip r:embed="rId6"/>
                <a:stretch>
                  <a:fillRect l="-2323" t="-1852" r="-2987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4011-E4F1-CBC5-11C1-14373565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D581-5BE5-87F0-7A36-5B72C4C0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A93B-43A2-7A9E-1E66-1A80F858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the inverted 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Width of the marker represents number of points in set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blipFill>
                <a:blip r:embed="rId5"/>
                <a:stretch>
                  <a:fillRect l="-2323" t="-1295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7D160A-4A15-8D14-B20A-7F3F5614BAFF}"/>
              </a:ext>
            </a:extLst>
          </p:cNvPr>
          <p:cNvCxnSpPr>
            <a:cxnSpLocks/>
          </p:cNvCxnSpPr>
          <p:nvPr/>
        </p:nvCxnSpPr>
        <p:spPr>
          <a:xfrm flipV="1">
            <a:off x="5811864" y="2156908"/>
            <a:ext cx="1901369" cy="19863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38A187-2526-E17A-E3A2-E8C0C6F4B623}"/>
              </a:ext>
            </a:extLst>
          </p:cNvPr>
          <p:cNvCxnSpPr>
            <a:cxnSpLocks/>
          </p:cNvCxnSpPr>
          <p:nvPr/>
        </p:nvCxnSpPr>
        <p:spPr>
          <a:xfrm flipV="1">
            <a:off x="5811864" y="2727064"/>
            <a:ext cx="3235317" cy="14161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BDCA8-68E6-F2A2-7DF1-3A5854E77100}"/>
              </a:ext>
            </a:extLst>
          </p:cNvPr>
          <p:cNvCxnSpPr>
            <a:cxnSpLocks/>
          </p:cNvCxnSpPr>
          <p:nvPr/>
        </p:nvCxnSpPr>
        <p:spPr>
          <a:xfrm flipV="1">
            <a:off x="5238427" y="3523281"/>
            <a:ext cx="573437" cy="981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F04D-4096-0412-7F72-7AF4CDB3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74567-E53C-E0B1-5616-46548C1D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EFB7-5978-269A-4D2C-273591E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Connected components (clusters) in the proximity graph are characterized by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</m:oMath>
                </a14:m>
                <a:r>
                  <a:rPr lang="en-US" sz="2800" dirty="0"/>
                  <a:t>: the  component appears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: the component disappears</a:t>
                </a:r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blipFill>
                <a:blip r:embed="rId5"/>
                <a:stretch>
                  <a:fillRect l="-2323" t="-1186" r="-1881" b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E5B076-67CC-7E9A-5661-4B4DD97142E0}"/>
              </a:ext>
            </a:extLst>
          </p:cNvPr>
          <p:cNvCxnSpPr>
            <a:cxnSpLocks/>
          </p:cNvCxnSpPr>
          <p:nvPr/>
        </p:nvCxnSpPr>
        <p:spPr>
          <a:xfrm flipV="1">
            <a:off x="6023675" y="1921790"/>
            <a:ext cx="3239145" cy="29188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84CB2-C251-ED26-6671-9940099A3C8F}"/>
              </a:ext>
            </a:extLst>
          </p:cNvPr>
          <p:cNvCxnSpPr>
            <a:cxnSpLocks/>
          </p:cNvCxnSpPr>
          <p:nvPr/>
        </p:nvCxnSpPr>
        <p:spPr>
          <a:xfrm flipV="1">
            <a:off x="5527729" y="2407403"/>
            <a:ext cx="3523281" cy="296534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1B5D-386F-1322-C077-AC44A722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4168-BCED-F75C-6E54-C246EF7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Stability of a cluster, , is defined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𝑏𝑖𝑟𝑡h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that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can drop out of the cluster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 is reached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blipFill>
                <a:blip r:embed="rId3"/>
                <a:stretch>
                  <a:fillRect l="-1176" t="-1580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r>
                  <a:rPr lang="en-US" dirty="0">
                    <a:latin typeface="+mn-lt"/>
                  </a:rPr>
                  <a:t>A</a:t>
                </a:r>
                <a:r>
                  <a:rPr lang="en-US" b="1" dirty="0">
                    <a:latin typeface="+mn-lt"/>
                  </a:rPr>
                  <a:t> proximity graph</a:t>
                </a:r>
                <a:r>
                  <a:rPr lang="en-US" dirty="0">
                    <a:latin typeface="+mn-lt"/>
                  </a:rPr>
                  <a:t> or </a:t>
                </a:r>
                <a:r>
                  <a:rPr lang="en-US" b="1" dirty="0">
                    <a:latin typeface="+mn-lt"/>
                  </a:rPr>
                  <a:t>nearest neighbor similarity graph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875B-9D2E-99F8-D736-2900044D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DBAC69-E324-A451-550E-667D50C6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26" y="1705470"/>
            <a:ext cx="5756615" cy="4750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A9B1-D7C6-4D2C-999F-E1312D2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Two possible reasons for cluster death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blipFill>
                <a:blip r:embed="rId4"/>
                <a:stretch>
                  <a:fillRect l="-1128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DE06AA-AC9A-DD75-23F4-20B215C35A64}"/>
              </a:ext>
            </a:extLst>
          </p:cNvPr>
          <p:cNvCxnSpPr>
            <a:cxnSpLocks/>
          </p:cNvCxnSpPr>
          <p:nvPr/>
        </p:nvCxnSpPr>
        <p:spPr>
          <a:xfrm flipV="1">
            <a:off x="5171268" y="3177153"/>
            <a:ext cx="1343186" cy="68610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DBFC7-9D7A-3CDD-44F4-2A3C3953CB90}"/>
              </a:ext>
            </a:extLst>
          </p:cNvPr>
          <p:cNvCxnSpPr>
            <a:cxnSpLocks/>
          </p:cNvCxnSpPr>
          <p:nvPr/>
        </p:nvCxnSpPr>
        <p:spPr>
          <a:xfrm flipV="1">
            <a:off x="5171268" y="4375688"/>
            <a:ext cx="1379349" cy="107971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8ACF6C-F02C-AFF7-6917-11F1948880B2}"/>
              </a:ext>
            </a:extLst>
          </p:cNvPr>
          <p:cNvSpPr txBox="1"/>
          <p:nvPr/>
        </p:nvSpPr>
        <p:spPr>
          <a:xfrm>
            <a:off x="6254226" y="6407927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/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/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blipFill>
                <a:blip r:embed="rId8"/>
                <a:stretch>
                  <a:fillRect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356478-BA35-5DD7-8F92-21B5C80DF1AA}"/>
              </a:ext>
            </a:extLst>
          </p:cNvPr>
          <p:cNvCxnSpPr>
            <a:cxnSpLocks/>
          </p:cNvCxnSpPr>
          <p:nvPr/>
        </p:nvCxnSpPr>
        <p:spPr>
          <a:xfrm>
            <a:off x="3760922" y="2054836"/>
            <a:ext cx="3564610" cy="20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9A85-2423-0FF8-F357-9C29B7A7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D659-E95F-C81F-3570-0CCDD525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Optimal clusters are formed by maximizing global stability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dirty="0"/>
                  <a:t>Where,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 is the indicator of the presence or absence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in the model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And subject to a constraint that each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is only in one cluster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blipFill>
                <a:blip r:embed="rId3"/>
                <a:stretch>
                  <a:fillRect l="-1165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4ECF-C834-7DB7-2048-7A0E49A0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3746C4F-2EC8-51CE-188E-02C6760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42" y="1958225"/>
            <a:ext cx="5377858" cy="434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C1C5D-57C2-6971-5F7D-8C498FF8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blipFill>
                <a:blip r:embed="rId4"/>
                <a:stretch>
                  <a:fillRect l="-112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B81245-29EE-C0B4-80C8-DC990DE42BE0}"/>
              </a:ext>
            </a:extLst>
          </p:cNvPr>
          <p:cNvCxnSpPr>
            <a:cxnSpLocks/>
          </p:cNvCxnSpPr>
          <p:nvPr/>
        </p:nvCxnSpPr>
        <p:spPr>
          <a:xfrm flipV="1">
            <a:off x="5052447" y="4281013"/>
            <a:ext cx="2862021" cy="707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770B9-3F78-A17D-21E9-714513C594B1}"/>
              </a:ext>
            </a:extLst>
          </p:cNvPr>
          <p:cNvCxnSpPr>
            <a:cxnSpLocks/>
          </p:cNvCxnSpPr>
          <p:nvPr/>
        </p:nvCxnSpPr>
        <p:spPr>
          <a:xfrm flipV="1">
            <a:off x="5507064" y="5109275"/>
            <a:ext cx="1932756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C5E849-74DB-D21C-F4B0-6F13613CCACB}"/>
              </a:ext>
            </a:extLst>
          </p:cNvPr>
          <p:cNvSpPr txBox="1"/>
          <p:nvPr/>
        </p:nvSpPr>
        <p:spPr>
          <a:xfrm>
            <a:off x="6276814" y="6304605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6E0D-1D9E-91FD-6DBE-FFA94316F8F0}"/>
              </a:ext>
            </a:extLst>
          </p:cNvPr>
          <p:cNvSpPr txBox="1"/>
          <p:nvPr/>
        </p:nvSpPr>
        <p:spPr>
          <a:xfrm>
            <a:off x="113379" y="3936238"/>
            <a:ext cx="584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en-US" sz="2400" dirty="0"/>
              <a:t>In some cases, find larger </a:t>
            </a:r>
            <a:r>
              <a:rPr lang="en-US" sz="2400" dirty="0">
                <a:latin typeface="Cambria Math" panose="02040503050406030204" pitchFamily="18" charset="0"/>
              </a:rPr>
              <a:t>𝐽</a:t>
            </a:r>
            <a:r>
              <a:rPr lang="en-US" sz="2400" dirty="0"/>
              <a:t> by combining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sz="2400" dirty="0"/>
                  <a:t>Start computing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from leaves toward root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6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/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400" dirty="0"/>
                  <a:t>Top-down scan finds final set of clusters nearest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blipFill>
                <a:blip r:embed="rId7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ED892-B839-E4A9-8525-21608306733A}"/>
              </a:ext>
            </a:extLst>
          </p:cNvPr>
          <p:cNvCxnSpPr>
            <a:cxnSpLocks/>
          </p:cNvCxnSpPr>
          <p:nvPr/>
        </p:nvCxnSpPr>
        <p:spPr>
          <a:xfrm>
            <a:off x="5414075" y="2637177"/>
            <a:ext cx="5300420" cy="74476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347E87-9940-52DE-256F-D5BF92DF1A3B}"/>
              </a:ext>
            </a:extLst>
          </p:cNvPr>
          <p:cNvCxnSpPr>
            <a:cxnSpLocks/>
          </p:cNvCxnSpPr>
          <p:nvPr/>
        </p:nvCxnSpPr>
        <p:spPr>
          <a:xfrm flipV="1">
            <a:off x="5507064" y="4406685"/>
            <a:ext cx="3538780" cy="11262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BB1C6A-37AC-8A81-1D6B-CBEDC3CC0F4C}"/>
              </a:ext>
            </a:extLst>
          </p:cNvPr>
          <p:cNvCxnSpPr>
            <a:cxnSpLocks/>
          </p:cNvCxnSpPr>
          <p:nvPr/>
        </p:nvCxnSpPr>
        <p:spPr>
          <a:xfrm flipV="1">
            <a:off x="5563892" y="5109275"/>
            <a:ext cx="2898183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7EFF83-E0B1-A542-2677-5772DAC2F8ED}"/>
              </a:ext>
            </a:extLst>
          </p:cNvPr>
          <p:cNvCxnSpPr>
            <a:cxnSpLocks/>
          </p:cNvCxnSpPr>
          <p:nvPr/>
        </p:nvCxnSpPr>
        <p:spPr>
          <a:xfrm flipV="1">
            <a:off x="5052447" y="3065291"/>
            <a:ext cx="2934346" cy="127104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CB8388-36E6-5A25-A955-A9C067F93B66}"/>
              </a:ext>
            </a:extLst>
          </p:cNvPr>
          <p:cNvCxnSpPr>
            <a:cxnSpLocks/>
          </p:cNvCxnSpPr>
          <p:nvPr/>
        </p:nvCxnSpPr>
        <p:spPr>
          <a:xfrm>
            <a:off x="5336583" y="2621781"/>
            <a:ext cx="4339580" cy="7680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B325E2-6EE0-7F92-7CEB-6CC374F9A0C2}"/>
              </a:ext>
            </a:extLst>
          </p:cNvPr>
          <p:cNvCxnSpPr>
            <a:cxnSpLocks/>
          </p:cNvCxnSpPr>
          <p:nvPr/>
        </p:nvCxnSpPr>
        <p:spPr>
          <a:xfrm>
            <a:off x="5414075" y="2629304"/>
            <a:ext cx="2397758" cy="1206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DAF7-7DCF-8165-9618-D2949E49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FDE9D-E07C-1E0D-665B-540A6275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22" y="1227057"/>
            <a:ext cx="6109305" cy="420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90851-0364-83B6-A779-88668D23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Plot optimal clusters with maximum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/>
                  <a:t> on the condensed dendrogram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blipFill>
                <a:blip r:embed="rId5"/>
                <a:stretch>
                  <a:fillRect l="-2323" t="-2041" b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2C5CC8-29A7-4AA2-4C30-3E1A0A92FB97}"/>
              </a:ext>
            </a:extLst>
          </p:cNvPr>
          <p:cNvCxnSpPr>
            <a:cxnSpLocks/>
          </p:cNvCxnSpPr>
          <p:nvPr/>
        </p:nvCxnSpPr>
        <p:spPr>
          <a:xfrm flipV="1">
            <a:off x="5455403" y="2070257"/>
            <a:ext cx="3705222" cy="6264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93290E-19FE-12E2-E838-75DC91F5F598}"/>
              </a:ext>
            </a:extLst>
          </p:cNvPr>
          <p:cNvCxnSpPr>
            <a:cxnSpLocks/>
          </p:cNvCxnSpPr>
          <p:nvPr/>
        </p:nvCxnSpPr>
        <p:spPr>
          <a:xfrm>
            <a:off x="5455403" y="2696705"/>
            <a:ext cx="2035444" cy="8782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40CF0E-0E5C-DCD2-F471-F67D10104970}"/>
              </a:ext>
            </a:extLst>
          </p:cNvPr>
          <p:cNvCxnSpPr>
            <a:cxnSpLocks/>
          </p:cNvCxnSpPr>
          <p:nvPr/>
        </p:nvCxnSpPr>
        <p:spPr>
          <a:xfrm flipV="1">
            <a:off x="5455403" y="2070257"/>
            <a:ext cx="1637655" cy="6264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7D2E4-9970-E2E2-9EF2-6AD58A6D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C89E-310F-946A-4750-28A7DF41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FA561-E9AF-065A-AE6A-06CBD3C9306C}"/>
              </a:ext>
            </a:extLst>
          </p:cNvPr>
          <p:cNvSpPr txBox="1"/>
          <p:nvPr/>
        </p:nvSpPr>
        <p:spPr>
          <a:xfrm>
            <a:off x="584200" y="1157288"/>
            <a:ext cx="109930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has key hyperparameters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min_cluster_size</a:t>
            </a:r>
            <a:r>
              <a:rPr lang="en-US" sz="2800" dirty="0"/>
              <a:t> defines the smallest cluster that can be formed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Large </a:t>
            </a:r>
            <a:r>
              <a:rPr lang="en-US" sz="2400" i="1" dirty="0" err="1"/>
              <a:t>min_cluster_size</a:t>
            </a:r>
            <a:r>
              <a:rPr lang="en-US" sz="2400" dirty="0"/>
              <a:t> forms larger clusters which may loose details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i="1" dirty="0" err="1"/>
              <a:t>min_cluster_size</a:t>
            </a:r>
            <a:r>
              <a:rPr lang="en-US" sz="2400" dirty="0"/>
              <a:t> can result in small clusters or fragmentation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i="1" dirty="0" err="1"/>
              <a:t>min_cluster_size</a:t>
            </a:r>
            <a:r>
              <a:rPr lang="en-US" sz="2400" dirty="0"/>
              <a:t> creates deep hierarchy, </a:t>
            </a:r>
            <a:r>
              <a:rPr lang="en-US" sz="2400" b="1" dirty="0"/>
              <a:t>slowing execution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The HDBSCAN package uses a </a:t>
            </a:r>
            <a:r>
              <a:rPr lang="en-US" sz="2400" b="1" dirty="0"/>
              <a:t>very small default value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min_cluster_size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min_samples</a:t>
            </a:r>
            <a:r>
              <a:rPr lang="en-US" sz="2800" b="1" i="1" dirty="0"/>
              <a:t> </a:t>
            </a:r>
            <a:r>
              <a:rPr lang="en-US" sz="2800" dirty="0"/>
              <a:t>defines the minimum local density required to form clusters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Large </a:t>
            </a:r>
            <a:r>
              <a:rPr lang="en-US" sz="2400" dirty="0" err="1"/>
              <a:t>min_samples</a:t>
            </a:r>
            <a:r>
              <a:rPr lang="en-US" sz="2400" dirty="0"/>
              <a:t> prevents cluster fragmentation, resulting in more un-clustered points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dirty="0" err="1"/>
              <a:t>min_samples</a:t>
            </a:r>
            <a:r>
              <a:rPr lang="en-US" sz="2400" dirty="0"/>
              <a:t> allows more detailed partitioning of space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The default in HDBSCAN is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min_cluster_size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3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12AC-4AF5-F472-6878-A0164A9E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128D-7DE8-C5D8-6F70-8103CD20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C2C0A-F80F-39FA-98F8-9227C81843A1}"/>
              </a:ext>
            </a:extLst>
          </p:cNvPr>
          <p:cNvSpPr txBox="1"/>
          <p:nvPr/>
        </p:nvSpPr>
        <p:spPr>
          <a:xfrm>
            <a:off x="584200" y="1157288"/>
            <a:ext cx="109930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has key hyperparameters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cluster_selection_epsilon</a:t>
            </a:r>
            <a:r>
              <a:rPr lang="en-US" sz="2800" b="1" i="1" dirty="0"/>
              <a:t> </a:t>
            </a:r>
            <a:r>
              <a:rPr lang="en-US" sz="2800" dirty="0"/>
              <a:t>determines the maximum distance at which clusters can be merged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i="1" dirty="0" err="1"/>
              <a:t>cluster_selection_epsilon</a:t>
            </a:r>
            <a:r>
              <a:rPr lang="en-US" sz="2800" i="1" dirty="0"/>
              <a:t> </a:t>
            </a:r>
            <a:r>
              <a:rPr lang="en-US" sz="2800" dirty="0"/>
              <a:t>limits chaining behavior in cluster formation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Default value is </a:t>
            </a:r>
            <a:r>
              <a:rPr lang="en-US" sz="2800" b="1" i="1" dirty="0" err="1"/>
              <a:t>cluster_selection_epsilon</a:t>
            </a:r>
            <a:r>
              <a:rPr lang="en-US" sz="2800" b="1" i="1" dirty="0"/>
              <a:t> = 0</a:t>
            </a:r>
            <a:r>
              <a:rPr lang="en-US" sz="2800" dirty="0"/>
              <a:t>, clusters are merged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/>
              <a:t>metric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rgbClr val="C00000"/>
                </a:solidFill>
              </a:rPr>
              <a:t>Don’t forget that many problems are non-Euclidean the default!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You can find more guidance on model hyperparameters in the </a:t>
            </a:r>
            <a:r>
              <a:rPr lang="en-US" sz="2800" dirty="0">
                <a:hlinkClick r:id="rId3"/>
              </a:rPr>
              <a:t>HDBSCAN documentation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The full set of hyperparameters can be found in the </a:t>
            </a:r>
            <a:r>
              <a:rPr lang="en-US" sz="2800" dirty="0">
                <a:hlinkClick r:id="rId4"/>
              </a:rPr>
              <a:t>API documentation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37B7-3482-B7A8-AD79-BBBF5F411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3809-208E-5B41-7A73-DA2EDE34B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1297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similarity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Similarity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core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39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24078</TotalTime>
  <Words>3697</Words>
  <Application>Microsoft Office PowerPoint</Application>
  <PresentationFormat>Widescreen</PresentationFormat>
  <Paragraphs>585</Paragraphs>
  <Slides>66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Density-Based Clustering with OPTICS</vt:lpstr>
      <vt:lpstr>OPTICS Algorithm</vt:lpstr>
      <vt:lpstr>OPTICS Algorithm</vt:lpstr>
      <vt:lpstr>OPTICS Algorithm</vt:lpstr>
      <vt:lpstr>OPTICS Algorithms</vt:lpstr>
      <vt:lpstr>OPTICS Algorithm</vt:lpstr>
      <vt:lpstr>OPTICS Algorithm</vt:lpstr>
      <vt:lpstr>OPTICS Algorithm</vt:lpstr>
      <vt:lpstr>OPTICS Algorithm</vt:lpstr>
      <vt:lpstr>Density-Based Clustering with Hierarchical DBSCAN - HDBSCAN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913</cp:revision>
  <dcterms:created xsi:type="dcterms:W3CDTF">2020-07-25T22:15:22Z</dcterms:created>
  <dcterms:modified xsi:type="dcterms:W3CDTF">2025-11-19T20:37:14Z</dcterms:modified>
</cp:coreProperties>
</file>